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756" r:id="rId2"/>
  </p:sldMasterIdLst>
  <p:notesMasterIdLst>
    <p:notesMasterId r:id="rId32"/>
  </p:notesMasterIdLst>
  <p:sldIdLst>
    <p:sldId id="299" r:id="rId3"/>
    <p:sldId id="291" r:id="rId4"/>
    <p:sldId id="271" r:id="rId5"/>
    <p:sldId id="341" r:id="rId6"/>
    <p:sldId id="339" r:id="rId7"/>
    <p:sldId id="340" r:id="rId8"/>
    <p:sldId id="326" r:id="rId9"/>
    <p:sldId id="327" r:id="rId10"/>
    <p:sldId id="381" r:id="rId11"/>
    <p:sldId id="380" r:id="rId12"/>
    <p:sldId id="374" r:id="rId13"/>
    <p:sldId id="338" r:id="rId14"/>
    <p:sldId id="373" r:id="rId15"/>
    <p:sldId id="348" r:id="rId16"/>
    <p:sldId id="355" r:id="rId17"/>
    <p:sldId id="363" r:id="rId18"/>
    <p:sldId id="356" r:id="rId19"/>
    <p:sldId id="382" r:id="rId20"/>
    <p:sldId id="383" r:id="rId21"/>
    <p:sldId id="375" r:id="rId22"/>
    <p:sldId id="364" r:id="rId23"/>
    <p:sldId id="378" r:id="rId24"/>
    <p:sldId id="377" r:id="rId25"/>
    <p:sldId id="371" r:id="rId26"/>
    <p:sldId id="372" r:id="rId27"/>
    <p:sldId id="287" r:id="rId28"/>
    <p:sldId id="288" r:id="rId29"/>
    <p:sldId id="379" r:id="rId30"/>
    <p:sldId id="289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10FD5E-7F43-4562-B6D0-FCB1B4FD60A2}" type="datetimeFigureOut">
              <a:rPr lang="ru-RU" smtClean="0"/>
              <a:pPr/>
              <a:t>02.03.2023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0C879C-9440-4D42-81EA-7FE186E332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0151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607F0-BAAE-4A2E-AB1C-11D31F339D1B}" type="datetimeFigureOut">
              <a:rPr lang="ru-RU" smtClean="0"/>
              <a:pPr/>
              <a:t>02.03.2023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FAA99-E77E-4EB3-A0BA-D3E88125A3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607F0-BAAE-4A2E-AB1C-11D31F339D1B}" type="datetimeFigureOut">
              <a:rPr lang="ru-RU" smtClean="0"/>
              <a:pPr/>
              <a:t>02.03.2023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FAA99-E77E-4EB3-A0BA-D3E88125A3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607F0-BAAE-4A2E-AB1C-11D31F339D1B}" type="datetimeFigureOut">
              <a:rPr lang="ru-RU" smtClean="0"/>
              <a:pPr/>
              <a:t>02.03.2023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FAA99-E77E-4EB3-A0BA-D3E88125A3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607F0-BAAE-4A2E-AB1C-11D31F339D1B}" type="datetimeFigureOut">
              <a:rPr lang="ru-RU" smtClean="0"/>
              <a:pPr/>
              <a:t>02.03.2023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FAA99-E77E-4EB3-A0BA-D3E88125A3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607F0-BAAE-4A2E-AB1C-11D31F339D1B}" type="datetimeFigureOut">
              <a:rPr lang="ru-RU" smtClean="0"/>
              <a:pPr/>
              <a:t>02.03.2023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FAA99-E77E-4EB3-A0BA-D3E88125A3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607F0-BAAE-4A2E-AB1C-11D31F339D1B}" type="datetimeFigureOut">
              <a:rPr lang="ru-RU" smtClean="0"/>
              <a:pPr/>
              <a:t>02.03.2023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FAA99-E77E-4EB3-A0BA-D3E88125A3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607F0-BAAE-4A2E-AB1C-11D31F339D1B}" type="datetimeFigureOut">
              <a:rPr lang="ru-RU" smtClean="0"/>
              <a:pPr/>
              <a:t>02.03.2023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FAA99-E77E-4EB3-A0BA-D3E88125A3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607F0-BAAE-4A2E-AB1C-11D31F339D1B}" type="datetimeFigureOut">
              <a:rPr lang="ru-RU" smtClean="0"/>
              <a:pPr/>
              <a:t>02.03.2023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FAA99-E77E-4EB3-A0BA-D3E88125A3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607F0-BAAE-4A2E-AB1C-11D31F339D1B}" type="datetimeFigureOut">
              <a:rPr lang="ru-RU" smtClean="0"/>
              <a:pPr/>
              <a:t>02.03.2023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FAA99-E77E-4EB3-A0BA-D3E88125A3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607F0-BAAE-4A2E-AB1C-11D31F339D1B}" type="datetimeFigureOut">
              <a:rPr lang="ru-RU" smtClean="0"/>
              <a:pPr/>
              <a:t>02.03.2023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FAA99-E77E-4EB3-A0BA-D3E88125A3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607F0-BAAE-4A2E-AB1C-11D31F339D1B}" type="datetimeFigureOut">
              <a:rPr lang="ru-RU" smtClean="0"/>
              <a:pPr/>
              <a:t>02.03.2023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EFAA99-E77E-4EB3-A0BA-D3E88125A3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0A49A-AFEE-4468-B07B-FC33AEDCA592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02.03.2023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15C6AE-A2E5-4EEF-8ED3-245FCF78D766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3104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0A49A-AFEE-4468-B07B-FC33AEDCA592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02.03.2023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5C6AE-A2E5-4EEF-8ED3-245FCF78D766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75373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0A49A-AFEE-4468-B07B-FC33AEDCA592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02.03.2023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5C6AE-A2E5-4EEF-8ED3-245FCF78D766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7469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0A49A-AFEE-4468-B07B-FC33AEDCA592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02.03.2023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5C6AE-A2E5-4EEF-8ED3-245FCF78D766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5151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0A49A-AFEE-4468-B07B-FC33AEDCA592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02.03.2023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5C6AE-A2E5-4EEF-8ED3-245FCF78D766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946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0A49A-AFEE-4468-B07B-FC33AEDCA592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02.03.2023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5C6AE-A2E5-4EEF-8ED3-245FCF78D766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5584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0A49A-AFEE-4468-B07B-FC33AEDCA592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02.03.2023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5C6AE-A2E5-4EEF-8ED3-245FCF78D766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1979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0A49A-AFEE-4468-B07B-FC33AEDCA592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02.03.2023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5C6AE-A2E5-4EEF-8ED3-245FCF78D766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33827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0A49A-AFEE-4468-B07B-FC33AEDCA592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02.03.2023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5C6AE-A2E5-4EEF-8ED3-245FCF78D766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6114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0A49A-AFEE-4468-B07B-FC33AEDCA592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02.03.2023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5C6AE-A2E5-4EEF-8ED3-245FCF78D766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1594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0A49A-AFEE-4468-B07B-FC33AEDCA592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02.03.2023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5C6AE-A2E5-4EEF-8ED3-245FCF78D766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7438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F0607F0-BAAE-4A2E-AB1C-11D31F339D1B}" type="datetimeFigureOut">
              <a:rPr lang="ru-RU" smtClean="0"/>
              <a:pPr/>
              <a:t>02.03.2023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0EFAA99-E77E-4EB3-A0BA-D3E88125A32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FB0A49A-AFEE-4468-B07B-FC33AEDCA592}" type="datetimeFigureOut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02.03.2023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6E15C6AE-A2E5-4EEF-8ED3-245FCF78D766}" type="slidenum">
              <a:rPr lang="ru-R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2867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s://ds04.infourok.ru/uploads/ex/0df8/0013d08f-3a344b94/img0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6109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8640960" cy="1359024"/>
          </a:xfrm>
        </p:spPr>
        <p:txBody>
          <a:bodyPr/>
          <a:lstStyle/>
          <a:p>
            <a:pPr marL="0" indent="0" algn="ctr">
              <a:buNone/>
            </a:pPr>
            <a:r>
              <a:rPr lang="ru-RU" sz="4400" dirty="0" smtClean="0">
                <a:solidFill>
                  <a:schemeClr val="accent1">
                    <a:lumMod val="75000"/>
                  </a:schemeClr>
                </a:solidFill>
              </a:rPr>
              <a:t>Начинаем урок коррекции недостатков развития речи в </a:t>
            </a:r>
            <a:br>
              <a:rPr lang="ru-RU" sz="44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4400" smtClean="0">
                <a:solidFill>
                  <a:schemeClr val="accent1">
                    <a:lumMod val="75000"/>
                  </a:schemeClr>
                </a:solidFill>
              </a:rPr>
              <a:t>2 </a:t>
            </a:r>
            <a:r>
              <a:rPr lang="ru-RU" sz="4400" smtClean="0">
                <a:solidFill>
                  <a:schemeClr val="accent1">
                    <a:lumMod val="75000"/>
                  </a:schemeClr>
                </a:solidFill>
              </a:rPr>
              <a:t>«Б» </a:t>
            </a:r>
            <a:r>
              <a:rPr lang="ru-RU" sz="4400" dirty="0" smtClean="0">
                <a:solidFill>
                  <a:schemeClr val="accent1">
                    <a:lumMod val="75000"/>
                  </a:schemeClr>
                </a:solidFill>
              </a:rPr>
              <a:t>классе</a:t>
            </a:r>
            <a:endParaRPr lang="ru-RU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Рисунок 3" descr="https://nsportal.ru/sites/default/files/2019/02/24/1157bfbe224b84b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852936"/>
            <a:ext cx="5184576" cy="30963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521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1.bp.blogspot.com/-lDpqIf8hHno/XglhppdlHPI/AAAAAAABKK8/uYWlQ-GdF2Izrzdfjv0GtGoZtJUv2SoigCLcBGAsYHQ/s1600/0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4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160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856983" cy="5326528"/>
          </a:xfrm>
        </p:spPr>
        <p:txBody>
          <a:bodyPr/>
          <a:lstStyle/>
          <a:p>
            <a:pPr algn="ctr"/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</a:rPr>
              <a:t>Начинаем с артикуляционной гимнастики (для мышц языка, губ, щёк).</a:t>
            </a:r>
            <a:br>
              <a:rPr lang="ru-RU" sz="4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Упражнения нам хорошо знакомы.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32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Картинки напомнят как их выполнять.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pic>
        <p:nvPicPr>
          <p:cNvPr id="5" name="Рисунок 4" descr="http://i.mycdn.me/i?r=AzEPZsRbOZEKgBhR0XGMT1RkunTqpX-r2bUj8k4pnX9qEaaKTM5SRkZCeTgDn6uOyic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501008"/>
            <a:ext cx="3960440" cy="27222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9247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98984"/>
            <a:ext cx="8928991" cy="6624736"/>
          </a:xfrm>
          <a:ln>
            <a:solidFill>
              <a:schemeClr val="accent1"/>
            </a:solidFill>
          </a:ln>
        </p:spPr>
        <p:txBody>
          <a:bodyPr/>
          <a:lstStyle/>
          <a:p>
            <a:pPr algn="l"/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Эти упражнения вы хорошо              </a:t>
            </a:r>
            <a:r>
              <a:rPr lang="ru-RU" sz="4800" dirty="0" smtClean="0">
                <a:solidFill>
                  <a:schemeClr val="accent1">
                    <a:lumMod val="75000"/>
                  </a:schemeClr>
                </a:solidFill>
              </a:rPr>
              <a:t>1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знаете и умеете выполнять. </a:t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Вспоминаем по картинкам и </a:t>
            </a:r>
            <a:b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</a:rPr>
              <a:t>выполняем.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ru-RU" dirty="0" smtClean="0"/>
              <a:t>                     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3</a:t>
            </a:r>
            <a:r>
              <a:rPr lang="ru-RU" dirty="0" smtClean="0"/>
              <a:t>                 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8" name="Рисунок 7" descr="E:\АРТИКУЛЯЦИОННЫЕ УПРАЖНЕНИЯ\На зелёном фоне\Блинчик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88640"/>
            <a:ext cx="3571875" cy="2678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E:\АРТИКУЛЯЦИОННЫЕ УПРАЖНЕНИЯ\На зелёном фоне\Качели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400" y="3798694"/>
            <a:ext cx="3387969" cy="24848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E:\АРТИКУЛЯЦИОННЫЕ УПРАЖНЕНИЯ\На зелёном фоне\Лошадка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3" y="3798694"/>
            <a:ext cx="3456384" cy="25550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3433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856983" cy="6741368"/>
          </a:xfrm>
        </p:spPr>
        <p:txBody>
          <a:bodyPr/>
          <a:lstStyle/>
          <a:p>
            <a:pPr algn="l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4</a:t>
            </a:r>
            <a:r>
              <a:rPr lang="ru-RU" dirty="0" smtClean="0"/>
              <a:t>                     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5</a:t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6</a:t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dirty="0" smtClean="0"/>
              <a:t>                          </a:t>
            </a:r>
            <a:br>
              <a:rPr lang="ru-RU" dirty="0" smtClean="0"/>
            </a:br>
            <a:r>
              <a:rPr lang="ru-RU" dirty="0" smtClean="0"/>
              <a:t>                          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Молодец язычок, </a:t>
            </a:r>
            <a:b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   потрудился хорошо .          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Рисунок 5" descr="E:\АРТИКУЛЯЦИОННЫЕ УПРАЖНЕНИЯ\На зелёном фоне\Окошечко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127" y="836712"/>
            <a:ext cx="3328850" cy="2462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838775"/>
            <a:ext cx="3350848" cy="24624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Рисунок 7" descr="https://ds03.infourok.ru/uploads/ex/0bc9/0004edc8-83258cf1/2/img7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8" y="3714752"/>
            <a:ext cx="1785950" cy="1428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F:\Артикуляционная гимнастика\Заборчик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00100" y="3518297"/>
            <a:ext cx="3214710" cy="241103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23624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6140" y="188641"/>
            <a:ext cx="7772400" cy="1368151"/>
          </a:xfrm>
        </p:spPr>
        <p:txBody>
          <a:bodyPr/>
          <a:lstStyle/>
          <a:p>
            <a:pPr lvl="0">
              <a:spcBef>
                <a:spcPct val="20000"/>
              </a:spcBef>
            </a:pPr>
            <a:r>
              <a:rPr lang="ru-RU" sz="2000" b="1" dirty="0" smtClean="0">
                <a:solidFill>
                  <a:srgbClr val="0070C0"/>
                </a:solidFill>
                <a:effectLst/>
                <a:latin typeface="Century Gothic"/>
                <a:ea typeface="+mn-ea"/>
                <a:cs typeface="+mn-cs"/>
              </a:rPr>
              <a:t>А теперь выполним пальчиковую гимнастику. Соединяем поочерёдно все пальчики с большим пальцем, получаются колечки. Сначала одной рукой выполним, потом другой, а потом двумя руками вместе.</a:t>
            </a:r>
            <a:endParaRPr lang="ru-RU" sz="2000" b="1" dirty="0">
              <a:solidFill>
                <a:srgbClr val="0070C0"/>
              </a:solidFill>
              <a:effectLst/>
              <a:latin typeface="Century Gothic"/>
              <a:ea typeface="+mn-ea"/>
              <a:cs typeface="+mn-cs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844824"/>
            <a:ext cx="6372200" cy="477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91397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9144000" cy="6858000"/>
          </a:xfrm>
        </p:spPr>
        <p:txBody>
          <a:bodyPr/>
          <a:lstStyle/>
          <a:p>
            <a:pPr algn="l"/>
            <a:r>
              <a:rPr lang="ru-RU" sz="24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Прочитать и несколько раз проговорить скороговорку, чётко произносить звук «ж».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870682"/>
            <a:ext cx="8892033" cy="58706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4752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9144000" cy="6858000"/>
          </a:xfrm>
        </p:spPr>
        <p:txBody>
          <a:bodyPr/>
          <a:lstStyle/>
          <a:p>
            <a:pPr algn="l"/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                Цели нашего урока.</a:t>
            </a:r>
            <a:b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- закрепить умение отвечать на вопрос «ЧЕМ?»</a:t>
            </a:r>
            <a:b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i="1" dirty="0">
                <a:solidFill>
                  <a:srgbClr val="4E67C8">
                    <a:lumMod val="75000"/>
                  </a:srgbClr>
                </a:solidFill>
              </a:rPr>
              <a:t>(творительный падеж</a:t>
            </a:r>
            <a:r>
              <a:rPr lang="ru-RU" sz="2400" i="1" dirty="0" smtClean="0">
                <a:solidFill>
                  <a:srgbClr val="4E67C8">
                    <a:lumMod val="75000"/>
                  </a:srgbClr>
                </a:solidFill>
              </a:rPr>
              <a:t>)</a:t>
            </a: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;</a:t>
            </a:r>
            <a:b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- </a:t>
            </a:r>
            <a:r>
              <a:rPr lang="ru-RU" sz="2800" dirty="0" smtClean="0">
                <a:solidFill>
                  <a:srgbClr val="4E67C8">
                    <a:lumMod val="75000"/>
                  </a:srgbClr>
                </a:solidFill>
              </a:rPr>
              <a:t>учиться правильно называть когда один предмет и когда несколько предметов;</a:t>
            </a:r>
            <a:br>
              <a:rPr lang="ru-RU" sz="2800" dirty="0" smtClean="0">
                <a:solidFill>
                  <a:srgbClr val="4E67C8">
                    <a:lumMod val="75000"/>
                  </a:srgbClr>
                </a:solidFill>
              </a:rPr>
            </a:br>
            <a:r>
              <a:rPr lang="ru-RU" sz="2800" dirty="0" smtClean="0">
                <a:solidFill>
                  <a:srgbClr val="4E67C8">
                    <a:lumMod val="75000"/>
                  </a:srgbClr>
                </a:solidFill>
              </a:rPr>
              <a:t>- учиться </a:t>
            </a:r>
            <a:r>
              <a:rPr lang="ru-RU" sz="2800" dirty="0">
                <a:solidFill>
                  <a:srgbClr val="4E67C8">
                    <a:lumMod val="75000"/>
                  </a:srgbClr>
                </a:solidFill>
              </a:rPr>
              <a:t>составлять предложения со словами, </a:t>
            </a:r>
            <a:r>
              <a:rPr lang="ru-RU" sz="2800" dirty="0" smtClean="0">
                <a:solidFill>
                  <a:srgbClr val="4E67C8">
                    <a:lumMod val="75000"/>
                  </a:srgbClr>
                </a:solidFill>
              </a:rPr>
              <a:t>называющими один или несколько предметов;</a:t>
            </a:r>
            <a:br>
              <a:rPr lang="ru-RU" sz="2800" dirty="0" smtClean="0">
                <a:solidFill>
                  <a:srgbClr val="4E67C8">
                    <a:lumMod val="75000"/>
                  </a:srgbClr>
                </a:solidFill>
              </a:rPr>
            </a:br>
            <a:r>
              <a:rPr lang="ru-RU" sz="2800" dirty="0" smtClean="0">
                <a:solidFill>
                  <a:srgbClr val="4E67C8">
                    <a:lumMod val="75000"/>
                  </a:srgbClr>
                </a:solidFill>
              </a:rPr>
              <a:t>- играть в игры, которые развивают мышление;</a:t>
            </a:r>
            <a:br>
              <a:rPr lang="ru-RU" sz="2800" dirty="0" smtClean="0">
                <a:solidFill>
                  <a:srgbClr val="4E67C8">
                    <a:lumMod val="75000"/>
                  </a:srgbClr>
                </a:solidFill>
              </a:rPr>
            </a:br>
            <a:r>
              <a:rPr lang="ru-RU" sz="2800" dirty="0" smtClean="0">
                <a:solidFill>
                  <a:srgbClr val="4E67C8">
                    <a:lumMod val="75000"/>
                  </a:srgbClr>
                </a:solidFill>
              </a:rPr>
              <a:t>- развивать подвижность речевого аппарата;</a:t>
            </a:r>
            <a:br>
              <a:rPr lang="ru-RU" sz="2800" dirty="0" smtClean="0">
                <a:solidFill>
                  <a:srgbClr val="4E67C8">
                    <a:lumMod val="75000"/>
                  </a:srgbClr>
                </a:solidFill>
              </a:rPr>
            </a:br>
            <a:r>
              <a:rPr lang="ru-RU" sz="2800" dirty="0" smtClean="0">
                <a:solidFill>
                  <a:srgbClr val="4E67C8">
                    <a:lumMod val="75000"/>
                  </a:srgbClr>
                </a:solidFill>
              </a:rPr>
              <a:t>- развивать мелкую моторику рук.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Рисунок 2" descr="http://imc0mut.ucoz.ru/2017-2018/istorija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5013176"/>
            <a:ext cx="1656184" cy="16561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680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9144000" cy="6858000"/>
          </a:xfrm>
        </p:spPr>
        <p:txBody>
          <a:bodyPr/>
          <a:lstStyle/>
          <a:p>
            <a:pPr algn="l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Повторим умение отвечать на вопрос «Чем?».</a:t>
            </a:r>
            <a:b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Смотрим и слушаем внимательно, отвечаем на вопрос кто чем будет работать.</a:t>
            </a:r>
            <a:endParaRPr lang="ru-RU" sz="24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Рисунок 3" descr="https://logopeddoma.ucoz.com/_nw/3/7531629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9" y="1196752"/>
            <a:ext cx="5688632" cy="56772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5917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9144000" cy="6858000"/>
          </a:xfrm>
        </p:spPr>
        <p:txBody>
          <a:bodyPr/>
          <a:lstStyle/>
          <a:p>
            <a:pPr algn="l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Закончи предложение ответом на вопрос. Картинки тебе помогут.</a:t>
            </a:r>
            <a:b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800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800" i="1" dirty="0" smtClean="0">
                <a:solidFill>
                  <a:schemeClr val="accent1">
                    <a:lumMod val="75000"/>
                  </a:schemeClr>
                </a:solidFill>
              </a:rPr>
              <a:t>Мама открывает дверь (чем?)             .</a:t>
            </a:r>
            <a:br>
              <a:rPr lang="ru-RU" sz="2800" i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800" i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800" i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800" i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800" i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800" i="1" dirty="0" smtClean="0">
                <a:solidFill>
                  <a:schemeClr val="accent1">
                    <a:lumMod val="75000"/>
                  </a:schemeClr>
                </a:solidFill>
              </a:rPr>
              <a:t>Папа забивает гвозди  (чем?)                .</a:t>
            </a:r>
            <a:br>
              <a:rPr lang="ru-RU" sz="2800" i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800" i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800" i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800" i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800" i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800" i="1" dirty="0" smtClean="0">
                <a:solidFill>
                  <a:schemeClr val="accent1">
                    <a:lumMod val="75000"/>
                  </a:schemeClr>
                </a:solidFill>
              </a:rPr>
              <a:t>Бабушка угощает детей (чем?)              .</a:t>
            </a:r>
            <a:br>
              <a:rPr lang="ru-RU" sz="2800" i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800" i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800" i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800" i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800" i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800" i="1" dirty="0" smtClean="0">
                <a:solidFill>
                  <a:schemeClr val="accent1">
                    <a:lumMod val="75000"/>
                  </a:schemeClr>
                </a:solidFill>
              </a:rPr>
              <a:t>Наташа рисует картину (чем?)              .   </a:t>
            </a:r>
            <a:br>
              <a:rPr lang="ru-RU" sz="2800" i="1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ru-RU" sz="28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Рисунок 4" descr="https://img.pngio.com/retro-cle-doree-en-matiere-de-vecteur-or-la-cle-png-et-vecteur-cle-png-650_636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358" y="1268760"/>
            <a:ext cx="1199470" cy="93624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https://im0-tub-kz.yandex.net/i?id=6502e2459f390b573ac9276e613ede1f&amp;n=1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5587" y="2636912"/>
            <a:ext cx="1184048" cy="936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s://gotovim-edim.ru/upload/uf/ac6/ac6180f7d8cad40e13892fe50111374c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861048"/>
            <a:ext cx="1296144" cy="9361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https://pickimage.ru/wp-content/uploads/images/detskie/cornerdrawing/ugolokrisovaniya6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1596" y="5157192"/>
            <a:ext cx="1328064" cy="10584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293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9144000" cy="6813376"/>
          </a:xfrm>
        </p:spPr>
        <p:txBody>
          <a:bodyPr/>
          <a:lstStyle/>
          <a:p>
            <a:pPr algn="l"/>
            <a:r>
              <a:rPr lang="ru-RU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А сейчас будем учиться правильно называть предметы, когда он один и когда их несколько.</a:t>
            </a:r>
            <a:r>
              <a:rPr lang="ru-RU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   </a:t>
            </a:r>
            <a:br>
              <a:rPr lang="ru-RU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2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   </a:t>
            </a:r>
            <a:r>
              <a:rPr lang="ru-RU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гриб</a:t>
            </a:r>
            <a:r>
              <a:rPr lang="ru-RU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                                  </a:t>
            </a:r>
            <a:r>
              <a:rPr lang="ru-RU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грибы</a:t>
            </a:r>
            <a:r>
              <a:rPr lang="ru-RU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4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4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один                                  несколько</a:t>
            </a:r>
            <a:r>
              <a:rPr lang="ru-RU" sz="2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2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2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    конфета                         конфеты</a:t>
            </a:r>
            <a:br>
              <a:rPr lang="ru-RU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2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</a:t>
            </a:r>
            <a:r>
              <a:rPr lang="ru-RU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одна</a:t>
            </a:r>
            <a:r>
              <a:rPr lang="ru-RU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                         </a:t>
            </a:r>
            <a:r>
              <a:rPr lang="ru-RU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несколько</a:t>
            </a:r>
            <a:r>
              <a:rPr lang="ru-RU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 </a:t>
            </a:r>
            <a:br>
              <a:rPr lang="ru-RU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2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2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2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32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32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32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32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32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32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32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32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endParaRPr lang="ru-RU" sz="3200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" name="Рисунок 6" descr="https://thumbs.dreamstime.com/b/mushroom-grass-big-white-cep-pockmarked-stipe-brown-pileus-growing-green-4463268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402" y="1844824"/>
            <a:ext cx="993195" cy="1111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7556" y="1772816"/>
            <a:ext cx="987425" cy="110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Рисунок 10" descr="https://thumbs.dreamstime.com/b/mushroom-grass-big-white-cep-pockmarked-stipe-brown-pileus-growing-green-4463268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4275" y="1808546"/>
            <a:ext cx="993195" cy="111114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8611" y="1803091"/>
            <a:ext cx="987425" cy="1109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Рисунок 11" descr="https://bigdogvapes.com/wp-content/uploads/2013/10/135320632-1024x1024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402" y="3861048"/>
            <a:ext cx="1110278" cy="1122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https://img.pngio.com/lollipop-cartoon-png-download-554800-free-transparent-bonbon-bonbon-png-900_800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292" y="3717032"/>
            <a:ext cx="1707876" cy="14401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562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96" y="0"/>
            <a:ext cx="9108504" cy="6858000"/>
          </a:xfrm>
        </p:spPr>
        <p:txBody>
          <a:bodyPr/>
          <a:lstStyle/>
          <a:p>
            <a:pPr algn="l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  Назови один предмет, несколько предметов.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836712"/>
            <a:ext cx="7433894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693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9144000" cy="6858000"/>
          </a:xfrm>
        </p:spPr>
        <p:txBody>
          <a:bodyPr/>
          <a:lstStyle/>
          <a:p>
            <a:pPr algn="l"/>
            <a:r>
              <a:rPr lang="ru-RU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Повтори предложение, добавь слово по картинке.</a:t>
            </a:r>
            <a:br>
              <a:rPr lang="ru-RU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22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22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Дома живёт рыжий                    .</a:t>
            </a:r>
            <a:b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2400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Во дворе гуляют                                             .</a:t>
            </a:r>
            <a:r>
              <a:rPr lang="ru-RU" sz="24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4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2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4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4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 хозяйки одна                     . </a:t>
            </a:r>
            <a:br>
              <a:rPr lang="ru-RU" sz="24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24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4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4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24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400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На зелёном лугу пасутся                                   .</a:t>
            </a:r>
            <a:r>
              <a:rPr lang="ru-RU" sz="2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/>
            </a:r>
            <a:br>
              <a:rPr lang="ru-RU" sz="2800" i="1" dirty="0">
                <a:solidFill>
                  <a:schemeClr val="tx2">
                    <a:lumMod val="60000"/>
                    <a:lumOff val="40000"/>
                  </a:schemeClr>
                </a:solidFill>
              </a:rPr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2" name="Рисунок 11" descr="https://img0.liveinternet.ru/images/attach/c/1/62/114/62114833_1280445703_38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052736"/>
            <a:ext cx="1512168" cy="90601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Рисунок 12" descr="https://189131.selcdn.ru/leonardo/uploadsForSiteId/33305/content/29633fe5-c4fb-4d50-bc02-5bba9d58ab72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154326"/>
            <a:ext cx="1332148" cy="1202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https://avatars.mds.yandex.net/get-pdb/2301590/213f9944-c107-46da-8032-adfec19aed2a/s1200?webp=false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004" y="2154325"/>
            <a:ext cx="1044116" cy="1202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https://yt3.ggpht.com/a/AATXAJxmjbvRqpS73_tWHQ0tkdyJgmmvv5MGtzXSzDh4=s900-c-k-c0xffffffff-no-rj-mo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2154326"/>
            <a:ext cx="1296144" cy="1202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 descr="https://w7.pngwing.com/pngs/436/709/png-transparent-taurine-cattle-drawing-live-bulls-and-cows-child-art-a-cow-child-food-photography.pn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0112" y="3573016"/>
            <a:ext cx="1429880" cy="1152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 descr="https://i.ytimg.com/vi/Yg8pdar6okY/maxresdefault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797152"/>
            <a:ext cx="2808311" cy="15841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29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96" y="116632"/>
            <a:ext cx="9108503" cy="6840760"/>
          </a:xfrm>
        </p:spPr>
        <p:txBody>
          <a:bodyPr/>
          <a:lstStyle/>
          <a:p>
            <a:pPr algn="ctr"/>
            <a:r>
              <a:rPr lang="ru-RU" sz="2800" dirty="0" smtClean="0"/>
              <a:t>Устали сидеть, разомнёмся и сделаем несколько упражнений.  </a:t>
            </a:r>
            <a:br>
              <a:rPr lang="ru-RU" sz="2800" dirty="0" smtClean="0"/>
            </a:br>
            <a:endParaRPr lang="ru-RU" sz="2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31" y="1214246"/>
            <a:ext cx="6985453" cy="5239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6335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44624"/>
            <a:ext cx="9144000" cy="6813376"/>
          </a:xfrm>
        </p:spPr>
        <p:txBody>
          <a:bodyPr/>
          <a:lstStyle/>
          <a:p>
            <a:pPr algn="l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Составь предложение по картине.</a:t>
            </a:r>
            <a:b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600" i="1" dirty="0" smtClean="0">
                <a:solidFill>
                  <a:schemeClr val="accent1">
                    <a:lumMod val="75000"/>
                  </a:schemeClr>
                </a:solidFill>
              </a:rPr>
              <a:t>(Что едет по дороге?)</a:t>
            </a:r>
            <a:endParaRPr lang="ru-RU" sz="2600" i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Рисунок 3" descr="https://i.ytimg.com/vi/NFWtEesA6tE/maxresdefault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124744"/>
            <a:ext cx="8208912" cy="547260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05043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1094"/>
            <a:ext cx="9144000" cy="6846905"/>
          </a:xfrm>
        </p:spPr>
        <p:txBody>
          <a:bodyPr/>
          <a:lstStyle/>
          <a:p>
            <a:pPr algn="l"/>
            <a:r>
              <a:rPr lang="ru-RU" sz="2800" dirty="0">
                <a:solidFill>
                  <a:srgbClr val="4E67C8">
                    <a:lumMod val="75000"/>
                  </a:srgbClr>
                </a:solidFill>
              </a:rPr>
              <a:t>Составь предложение по картине</a:t>
            </a:r>
            <a:r>
              <a:rPr lang="ru-RU" sz="2800" dirty="0" smtClean="0">
                <a:solidFill>
                  <a:srgbClr val="4E67C8">
                    <a:lumMod val="75000"/>
                  </a:srgbClr>
                </a:solidFill>
              </a:rPr>
              <a:t>.</a:t>
            </a:r>
            <a:br>
              <a:rPr lang="ru-RU" sz="2800" dirty="0" smtClean="0">
                <a:solidFill>
                  <a:srgbClr val="4E67C8">
                    <a:lumMod val="75000"/>
                  </a:srgbClr>
                </a:solidFill>
              </a:rPr>
            </a:br>
            <a:r>
              <a:rPr lang="ru-RU" sz="2600" i="1" dirty="0" smtClean="0">
                <a:solidFill>
                  <a:srgbClr val="4E67C8">
                    <a:lumMod val="75000"/>
                  </a:srgbClr>
                </a:solidFill>
              </a:rPr>
              <a:t>(Что едет по дороге?)</a:t>
            </a:r>
            <a:endParaRPr lang="ru-RU" sz="2600" i="1" dirty="0"/>
          </a:p>
        </p:txBody>
      </p:sp>
      <p:pic>
        <p:nvPicPr>
          <p:cNvPr id="4" name="Рисунок 3" descr="https://blog.firsttimedriver.com/wp-content/uploads/2015/02/FTD-Blog-2-1-15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24744"/>
            <a:ext cx="8352928" cy="54639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1112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29" y="-24416"/>
            <a:ext cx="9110471" cy="6882416"/>
          </a:xfrm>
        </p:spPr>
        <p:txBody>
          <a:bodyPr/>
          <a:lstStyle/>
          <a:p>
            <a:pPr algn="l"/>
            <a:r>
              <a:rPr lang="ru-RU" sz="2800" dirty="0" smtClean="0">
                <a:solidFill>
                  <a:srgbClr val="4E67C8">
                    <a:lumMod val="75000"/>
                  </a:srgbClr>
                </a:solidFill>
              </a:rPr>
              <a:t>Составь </a:t>
            </a:r>
            <a:r>
              <a:rPr lang="ru-RU" sz="2800" dirty="0">
                <a:solidFill>
                  <a:srgbClr val="4E67C8">
                    <a:lumMod val="75000"/>
                  </a:srgbClr>
                </a:solidFill>
              </a:rPr>
              <a:t>предложение по картине. </a:t>
            </a:r>
            <a:r>
              <a:rPr lang="ru-RU" sz="2800" dirty="0" smtClean="0">
                <a:solidFill>
                  <a:srgbClr val="4E67C8">
                    <a:lumMod val="75000"/>
                  </a:srgbClr>
                </a:solidFill>
              </a:rPr>
              <a:t/>
            </a:r>
            <a:br>
              <a:rPr lang="ru-RU" sz="2800" dirty="0" smtClean="0">
                <a:solidFill>
                  <a:srgbClr val="4E67C8">
                    <a:lumMod val="75000"/>
                  </a:srgbClr>
                </a:solidFill>
              </a:rPr>
            </a:br>
            <a:r>
              <a:rPr lang="ru-RU" sz="2800" dirty="0">
                <a:solidFill>
                  <a:srgbClr val="4E67C8">
                    <a:lumMod val="75000"/>
                  </a:srgbClr>
                </a:solidFill>
              </a:rPr>
              <a:t/>
            </a:r>
            <a:br>
              <a:rPr lang="ru-RU" sz="2800" dirty="0">
                <a:solidFill>
                  <a:srgbClr val="4E67C8">
                    <a:lumMod val="75000"/>
                  </a:srgbClr>
                </a:solidFill>
              </a:rPr>
            </a:br>
            <a:r>
              <a:rPr lang="ru-RU" sz="2400" dirty="0" smtClean="0">
                <a:solidFill>
                  <a:srgbClr val="4E67C8">
                    <a:lumMod val="75000"/>
                  </a:srgbClr>
                </a:solidFill>
              </a:rPr>
              <a:t>У девочки один …                На диване сидят  …                                  …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Рисунок 2" descr="E:\Грамматический строй речи\Единст. и множ число\У девочки один мишка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2776"/>
            <a:ext cx="3240360" cy="4248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https://irecommend.ru/sites/default/files/imagecache/copyright1/user-images/358053/62KsbHSwkMWBl7H2F1w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2562" y="1412776"/>
            <a:ext cx="3963814" cy="41764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5812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44624"/>
            <a:ext cx="9144000" cy="6813376"/>
          </a:xfrm>
        </p:spPr>
        <p:txBody>
          <a:bodyPr/>
          <a:lstStyle/>
          <a:p>
            <a:pPr algn="ctr"/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Составляем предложение  про то, что у детей.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Рисунок 2" descr="E:\Грамматический строй речи\Единст. и множ число\У мальчика одно яблоко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90" y="1556792"/>
            <a:ext cx="2321034" cy="3228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 descr="E:\Грамматический строй речи\Единст. и множ число\В корзине много яблок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556793"/>
            <a:ext cx="4680520" cy="32280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32055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4906"/>
            <a:ext cx="629974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031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9144000" cy="6858000"/>
          </a:xfrm>
        </p:spPr>
        <p:txBody>
          <a:bodyPr/>
          <a:lstStyle/>
          <a:p>
            <a:pPr marL="0" indent="0" algn="l">
              <a:buNone/>
            </a:pPr>
            <a:r>
              <a:rPr lang="ru-RU" sz="3200" dirty="0" smtClean="0"/>
              <a:t>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Глазки устали, отдохнём и сделаем зарядку для глаз.</a:t>
            </a:r>
            <a:b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Посмотри внимательно на картинку, закрой на несколько секунд глаза и снова посмотри. Повтори несколько раз.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  <p:pic>
        <p:nvPicPr>
          <p:cNvPr id="5" name="Рисунок 4" descr="https://static10.tgstat.ru/channels/_0/43/43acf86f49eab7036b4507a5b5c41c17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0768"/>
            <a:ext cx="9144000" cy="55172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8418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9144000" cy="6858000"/>
          </a:xfrm>
        </p:spPr>
        <p:txBody>
          <a:bodyPr/>
          <a:lstStyle/>
          <a:p>
            <a:pPr algn="ctr"/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Играем в игры на развитие мышления.</a:t>
            </a:r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Рисунок 3" descr="https://avatars.mds.yandex.net/get-zen_doc/4004066/pub_5fb685b0b543ac7480cbfc84_5fb686610a790b7b98c02d1e/scale_1200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2266077"/>
            <a:ext cx="2088232" cy="2621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363509"/>
            <a:ext cx="2232248" cy="2219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823" y="2266077"/>
            <a:ext cx="2090985" cy="2621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 descr="https://ds05.infourok.ru/uploads/ex/0aa1/00134480-f8f52535/hello_html_38b8338b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204864"/>
            <a:ext cx="1296536" cy="162914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7601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9144000" cy="6858000"/>
          </a:xfrm>
        </p:spPr>
        <p:txBody>
          <a:bodyPr/>
          <a:lstStyle/>
          <a:p>
            <a:pPr algn="l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    </a:t>
            </a:r>
            <a:b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Рисунок 7" descr="https://img2.labirint.ru/rcimg/4249d30967be1681d922db5bc09fb67a/1920x1080/books43/425724/ph_1.jpg?156374198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686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https://img.labirint.ru/rcimg/ec5ae48cffa375a84590acca8ad73c00/1920x1080/comments_pic/1712/0_6c5ff78dc67de9cabfd7db9a5c07730e_1490015685.jpg?149001575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0"/>
            <a:ext cx="6912768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5642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9144000" cy="6858000"/>
          </a:xfrm>
        </p:spPr>
        <p:txBody>
          <a:bodyPr/>
          <a:lstStyle/>
          <a:p>
            <a:pPr algn="l"/>
            <a:endParaRPr lang="ru-RU" sz="3200" dirty="0">
              <a:solidFill>
                <a:srgbClr val="C00000"/>
              </a:solidFill>
            </a:endParaRPr>
          </a:p>
        </p:txBody>
      </p:sp>
      <p:pic>
        <p:nvPicPr>
          <p:cNvPr id="4" name="Рисунок 3" descr="https://psy-files.ru/wp-content/uploads/6/6/c/66cd5c69ca9386703d6c6b1a0edd6fb8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16632"/>
            <a:ext cx="8928992" cy="6624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719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https://fs00.infourok.ru/images/doc/236/131416/1/img27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12967" cy="64807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8360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 algn="ctr"/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/>
          </a:p>
        </p:txBody>
      </p:sp>
      <p:pic>
        <p:nvPicPr>
          <p:cNvPr id="5" name="Рисунок 4" descr="http://900igr.net/datas/russkij-jazyk/Slova-oboznachajuschie-dejstvija-predmetov/0015-015-Itog-uroka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0980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9144000" cy="6813376"/>
          </a:xfrm>
        </p:spPr>
        <p:txBody>
          <a:bodyPr/>
          <a:lstStyle/>
          <a:p>
            <a:pPr algn="l"/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Рисунок 2" descr="https://ds04.infourok.ru/uploads/ex/05e5/0018aa7c-c647b235/img17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91912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https://ds05.infourok.ru/uploads/ex/0050/001005df-ccc36655/img10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417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2503</TotalTime>
  <Words>171</Words>
  <Application>Microsoft Office PowerPoint</Application>
  <PresentationFormat>Экран (4:3)</PresentationFormat>
  <Paragraphs>21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29</vt:i4>
      </vt:variant>
    </vt:vector>
  </HeadingPairs>
  <TitlesOfParts>
    <vt:vector size="31" baseType="lpstr">
      <vt:lpstr>Воздушный поток</vt:lpstr>
      <vt:lpstr>2_Исполнительная</vt:lpstr>
      <vt:lpstr>Презентация PowerPoint</vt:lpstr>
      <vt:lpstr>Начинаем урок коррекции недостатков развития речи в  2 «Б» классе</vt:lpstr>
      <vt:lpstr>Презентация PowerPoint</vt:lpstr>
      <vt:lpstr>Начинаем с артикуляционной гимнастики (для мышц языка, губ, щёк). Упражнения нам хорошо знакомы. Картинки напомнят как их выполнять. </vt:lpstr>
      <vt:lpstr> Эти упражнения вы хорошо              1 знаете и умеете выполнять.  Вспоминаем по картинкам и  выполняем.    2                      3                  </vt:lpstr>
      <vt:lpstr> 4                      5    6                                                      Молодец язычок,                                           потрудился хорошо .          </vt:lpstr>
      <vt:lpstr>А теперь выполним пальчиковую гимнастику. Соединяем поочерёдно все пальчики с большим пальцем, получаются колечки. Сначала одной рукой выполним, потом другой, а потом двумя руками вместе.</vt:lpstr>
      <vt:lpstr>Прочитать и несколько раз проговорить скороговорку, чётко произносить звук «ж».     </vt:lpstr>
      <vt:lpstr>                Цели нашего урока.   - закрепить умение отвечать на вопрос «ЧЕМ?» (творительный падеж); - учиться правильно называть когда один предмет и когда несколько предметов; - учиться составлять предложения со словами, называющими один или несколько предметов; - играть в игры, которые развивают мышление; - развивать подвижность речевого аппарата; - развивать мелкую моторику рук.</vt:lpstr>
      <vt:lpstr>Повторим умение отвечать на вопрос «Чем?». Смотрим и слушаем внимательно, отвечаем на вопрос кто чем будет работать.</vt:lpstr>
      <vt:lpstr>Закончи предложение ответом на вопрос. Картинки тебе помогут.   Мама открывает дверь (чем?)             .   Папа забивает гвозди  (чем?)                .   Бабушка угощает детей (чем?)              .   Наташа рисует картину (чем?)              .    </vt:lpstr>
      <vt:lpstr>А сейчас будем учиться правильно называть предметы, когда он один и когда их несколько.                       гриб                                           грибы    один                                  несколько                конфета                         конфеты     одна                            несколько              </vt:lpstr>
      <vt:lpstr>  Назови один предмет, несколько предметов.</vt:lpstr>
      <vt:lpstr>Повтори предложение, добавь слово по картинке.   Дома живёт рыжий                    .   Во дворе гуляют                                             .    У хозяйки одна                     .     На зелёном лугу пасутся                                   .    </vt:lpstr>
      <vt:lpstr>Устали сидеть, разомнёмся и сделаем несколько упражнений.   </vt:lpstr>
      <vt:lpstr>Составь предложение по картине. (Что едет по дороге?)</vt:lpstr>
      <vt:lpstr>Составь предложение по картине. (Что едет по дороге?)</vt:lpstr>
      <vt:lpstr>Составь предложение по картине.   У девочки один …                На диване сидят  …                                  …</vt:lpstr>
      <vt:lpstr>Составляем предложение  про то, что у детей.</vt:lpstr>
      <vt:lpstr>Презентация PowerPoint</vt:lpstr>
      <vt:lpstr> Глазки устали, отдохнём и сделаем зарядку для глаз. Посмотри внимательно на картинку, закрой на несколько секунд глаза и снова посмотри. Повтори несколько раз.   </vt:lpstr>
      <vt:lpstr>Играем в игры на развитие мышления.</vt:lpstr>
      <vt:lpstr>     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коррекции недостатков развития речи</dc:title>
  <dc:creator>Пользователь</dc:creator>
  <cp:lastModifiedBy>Пользователь</cp:lastModifiedBy>
  <cp:revision>193</cp:revision>
  <dcterms:created xsi:type="dcterms:W3CDTF">2020-11-21T11:59:14Z</dcterms:created>
  <dcterms:modified xsi:type="dcterms:W3CDTF">2023-03-01T18:26:59Z</dcterms:modified>
</cp:coreProperties>
</file>